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  <p:embeddedFont>
      <p:font typeface="Montserrat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C5BB556-AE61-4102-B429-15B55D4B5513}">
  <a:tblStyle styleId="{7C5BB556-AE61-4102-B429-15B55D4B55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33" Type="http://schemas.openxmlformats.org/officeDocument/2006/relationships/font" Target="fonts/Lato-regular.fntdata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35" Type="http://schemas.openxmlformats.org/officeDocument/2006/relationships/font" Target="fonts/Lato-italic.fntdata"/><Relationship Id="rId12" Type="http://schemas.openxmlformats.org/officeDocument/2006/relationships/slide" Target="slides/slide6.xml"/><Relationship Id="rId34" Type="http://schemas.openxmlformats.org/officeDocument/2006/relationships/font" Target="fonts/Lato-bold.fntdata"/><Relationship Id="rId15" Type="http://schemas.openxmlformats.org/officeDocument/2006/relationships/slide" Target="slides/slide9.xml"/><Relationship Id="rId37" Type="http://schemas.openxmlformats.org/officeDocument/2006/relationships/font" Target="fonts/Montserrat-regular.fntdata"/><Relationship Id="rId14" Type="http://schemas.openxmlformats.org/officeDocument/2006/relationships/slide" Target="slides/slide8.xml"/><Relationship Id="rId36" Type="http://schemas.openxmlformats.org/officeDocument/2006/relationships/font" Target="fonts/Lato-boldItalic.fntdata"/><Relationship Id="rId17" Type="http://schemas.openxmlformats.org/officeDocument/2006/relationships/slide" Target="slides/slide11.xml"/><Relationship Id="rId39" Type="http://schemas.openxmlformats.org/officeDocument/2006/relationships/font" Target="fonts/Montserrat-italic.fntdata"/><Relationship Id="rId16" Type="http://schemas.openxmlformats.org/officeDocument/2006/relationships/slide" Target="slides/slide10.xml"/><Relationship Id="rId38" Type="http://schemas.openxmlformats.org/officeDocument/2006/relationships/font" Target="fonts/Montserrat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gif>
</file>

<file path=ppt/media/image4.png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480f8887b1_1_1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480f8887b1_1_1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80f8887b1_1_1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80f8887b1_1_1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80f8887b1_1_1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80f8887b1_1_1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480f8887b1_1_1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480f8887b1_1_1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80f8887b1_1_2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80f8887b1_1_2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480f8887b1_1_2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480f8887b1_1_2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480f8887b1_1_18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480f8887b1_1_18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80f8887b1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80f8887b1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80f8887b1_1_2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80f8887b1_1_2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80f8887b1_1_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80f8887b1_1_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80f8887b1_1_8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80f8887b1_1_8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80f8887b1_1_1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80f8887b1_1_1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80f8887b1_1_1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80f8887b1_1_1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80f8887b1_1_1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80f8887b1_1_1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84" name="Google Shape;84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3" name="Google Shape;103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05" name="Google Shape;105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06" name="Google Shape;106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" name="Google Shape;10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9" name="Google Shape;109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" name="Google Shape;113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4" name="Google Shape;114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8" name="Google Shape;118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" name="Google Shape;120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" name="Google Shape;124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5" name="Google Shape;125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" name="Google Shape;131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7" name="Google Shape;137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0" name="Google Shape;14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1" name="Google Shape;141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Marvel Social Network Analysis</a:t>
            </a:r>
            <a:endParaRPr/>
          </a:p>
        </p:txBody>
      </p:sp>
      <p:sp>
        <p:nvSpPr>
          <p:cNvPr id="147" name="Google Shape;147;p17"/>
          <p:cNvSpPr txBox="1"/>
          <p:nvPr>
            <p:ph idx="1" type="subTitle"/>
          </p:nvPr>
        </p:nvSpPr>
        <p:spPr>
          <a:xfrm>
            <a:off x="5083950" y="3477475"/>
            <a:ext cx="3470700" cy="9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600"/>
              <a:buChar char="-"/>
            </a:pPr>
            <a:r>
              <a:rPr lang="en-GB">
                <a:solidFill>
                  <a:srgbClr val="1B212C"/>
                </a:solidFill>
              </a:rPr>
              <a:t>Social Network Analysis Project</a:t>
            </a:r>
            <a:endParaRPr>
              <a:solidFill>
                <a:srgbClr val="1B212C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600"/>
              <a:buChar char="-"/>
            </a:pPr>
            <a:r>
              <a:rPr lang="en-GB">
                <a:solidFill>
                  <a:srgbClr val="1B212C"/>
                </a:solidFill>
              </a:rPr>
              <a:t>DJ Pooja </a:t>
            </a:r>
            <a:endParaRPr>
              <a:solidFill>
                <a:srgbClr val="1B212C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600"/>
              <a:buChar char="-"/>
            </a:pPr>
            <a:r>
              <a:rPr lang="en-GB">
                <a:solidFill>
                  <a:srgbClr val="1B212C"/>
                </a:solidFill>
              </a:rPr>
              <a:t>01FB15ECS083</a:t>
            </a:r>
            <a:endParaRPr>
              <a:solidFill>
                <a:srgbClr val="1B212C"/>
              </a:solidFill>
            </a:endParaRPr>
          </a:p>
        </p:txBody>
      </p:sp>
      <p:pic>
        <p:nvPicPr>
          <p:cNvPr id="148" name="Google Shape;14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800" y="2913300"/>
            <a:ext cx="3331774" cy="185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type="title"/>
          </p:nvPr>
        </p:nvSpPr>
        <p:spPr>
          <a:xfrm>
            <a:off x="727650" y="23991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Betweenness </a:t>
            </a:r>
            <a:r>
              <a:rPr lang="en-GB"/>
              <a:t>Centrality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6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29" name="Google Shape;229;p26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0" name="Google Shape;230;p26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1" name="Google Shape;231;p26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32" name="Google Shape;232;p26"/>
          <p:cNvPicPr preferRelativeResize="0"/>
          <p:nvPr/>
        </p:nvPicPr>
        <p:blipFill rotWithShape="1">
          <a:blip r:embed="rId3">
            <a:alphaModFix/>
          </a:blip>
          <a:srcRect b="28703" l="46463" r="8743" t="0"/>
          <a:stretch/>
        </p:blipFill>
        <p:spPr>
          <a:xfrm>
            <a:off x="5246350" y="1023638"/>
            <a:ext cx="3071800" cy="366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/>
          <p:nvPr>
            <p:ph type="title"/>
          </p:nvPr>
        </p:nvSpPr>
        <p:spPr>
          <a:xfrm>
            <a:off x="2305475" y="2399100"/>
            <a:ext cx="5000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7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9" name="Google Shape;239;p27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0" name="Google Shape;240;p27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1" name="Google Shape;241;p27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2" name="Google Shape;242;p27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3" name="Google Shape;243;p27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44" name="Google Shape;2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625" y="676300"/>
            <a:ext cx="8342751" cy="440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Modularity</a:t>
            </a:r>
            <a:endParaRPr/>
          </a:p>
        </p:txBody>
      </p:sp>
      <p:sp>
        <p:nvSpPr>
          <p:cNvPr id="250" name="Google Shape;250;p28"/>
          <p:cNvSpPr txBox="1"/>
          <p:nvPr>
            <p:ph idx="1" type="body"/>
          </p:nvPr>
        </p:nvSpPr>
        <p:spPr>
          <a:xfrm>
            <a:off x="729450" y="2078875"/>
            <a:ext cx="2768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000000"/>
                </a:solidFill>
              </a:rPr>
              <a:t>25 Communities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28"/>
          <p:cNvPicPr preferRelativeResize="0"/>
          <p:nvPr/>
        </p:nvPicPr>
        <p:blipFill rotWithShape="1">
          <a:blip r:embed="rId3">
            <a:alphaModFix/>
          </a:blip>
          <a:srcRect b="52082" l="5293" r="76217" t="27546"/>
          <a:stretch/>
        </p:blipFill>
        <p:spPr>
          <a:xfrm>
            <a:off x="3954725" y="1318650"/>
            <a:ext cx="4079424" cy="328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/>
          <p:nvPr>
            <p:ph type="title"/>
          </p:nvPr>
        </p:nvSpPr>
        <p:spPr>
          <a:xfrm>
            <a:off x="1412525" y="2399100"/>
            <a:ext cx="7003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Betweenness Centrality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p2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2" name="Google Shape;262;p2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63" name="Google Shape;2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375" y="661200"/>
            <a:ext cx="7571226" cy="442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725" y="208075"/>
            <a:ext cx="6635126" cy="4727324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0"/>
          <p:cNvSpPr txBox="1"/>
          <p:nvPr/>
        </p:nvSpPr>
        <p:spPr>
          <a:xfrm>
            <a:off x="351400" y="1649275"/>
            <a:ext cx="2220300" cy="13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Ranking based on Degree</a:t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Time</a:t>
            </a:r>
            <a:endParaRPr/>
          </a:p>
        </p:txBody>
      </p:sp>
      <p:pic>
        <p:nvPicPr>
          <p:cNvPr id="275" name="Google Shape;27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0850" y="1853850"/>
            <a:ext cx="6421000" cy="291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Related Papers</a:t>
            </a:r>
            <a:endParaRPr/>
          </a:p>
        </p:txBody>
      </p:sp>
      <p:sp>
        <p:nvSpPr>
          <p:cNvPr id="281" name="Google Shape;281;p32"/>
          <p:cNvSpPr txBox="1"/>
          <p:nvPr/>
        </p:nvSpPr>
        <p:spPr>
          <a:xfrm>
            <a:off x="880800" y="2081325"/>
            <a:ext cx="7537200" cy="26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Marvel Universe looks almost like a real social network by Miro-Julia</a:t>
            </a:r>
            <a:endParaRPr sz="16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rgbClr val="111111"/>
                </a:solidFill>
                <a:latin typeface="Roboto"/>
                <a:ea typeface="Roboto"/>
                <a:cs typeface="Roboto"/>
                <a:sym typeface="Roboto"/>
              </a:rPr>
              <a:t>Mining and Modeling Character Networks by Anthony Bonato , David Ryan D’Angelo</a:t>
            </a:r>
            <a:endParaRPr sz="16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20000"/>
              </a:lnSpc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1111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Looking at the Numbers</a:t>
            </a:r>
            <a:r>
              <a:rPr lang="en-GB"/>
              <a:t>	</a:t>
            </a:r>
            <a:endParaRPr/>
          </a:p>
        </p:txBody>
      </p:sp>
      <p:sp>
        <p:nvSpPr>
          <p:cNvPr id="287" name="Google Shape;287;p33"/>
          <p:cNvSpPr txBox="1"/>
          <p:nvPr>
            <p:ph idx="1" type="body"/>
          </p:nvPr>
        </p:nvSpPr>
        <p:spPr>
          <a:xfrm>
            <a:off x="606925" y="1928825"/>
            <a:ext cx="7811100" cy="27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</a:pPr>
            <a:r>
              <a:rPr b="1" lang="en-GB" sz="1400">
                <a:solidFill>
                  <a:schemeClr val="dk2"/>
                </a:solidFill>
              </a:rPr>
              <a:t>Iron Man  / Tony Stark	</a:t>
            </a:r>
            <a:endParaRPr b="1" sz="1400"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lphaLcPeriod"/>
            </a:pPr>
            <a:r>
              <a:rPr b="1" lang="en-GB" sz="1400">
                <a:solidFill>
                  <a:schemeClr val="dk2"/>
                </a:solidFill>
              </a:rPr>
              <a:t>Highest Degree / Highest Betweenness.</a:t>
            </a:r>
            <a:endParaRPr b="1" sz="1400"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lphaLcPeriod"/>
            </a:pPr>
            <a:r>
              <a:rPr b="1" lang="en-GB" sz="1400">
                <a:solidFill>
                  <a:schemeClr val="dk2"/>
                </a:solidFill>
              </a:rPr>
              <a:t>Originally introduced in 1963</a:t>
            </a:r>
            <a:endParaRPr b="1" sz="1400"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lphaLcPeriod"/>
            </a:pPr>
            <a:r>
              <a:rPr b="1" lang="en-GB" sz="1400">
                <a:solidFill>
                  <a:schemeClr val="dk2"/>
                </a:solidFill>
              </a:rPr>
              <a:t>Member of Avengers(Shield), </a:t>
            </a:r>
            <a:r>
              <a:rPr b="1" lang="en-GB" sz="1400">
                <a:solidFill>
                  <a:schemeClr val="dk2"/>
                </a:solidFill>
              </a:rPr>
              <a:t>Sokovia</a:t>
            </a:r>
            <a:r>
              <a:rPr b="1" lang="en-GB" sz="1400">
                <a:solidFill>
                  <a:schemeClr val="dk2"/>
                </a:solidFill>
              </a:rPr>
              <a:t> Accords(Col. Ross Side) - Team Iron Man</a:t>
            </a:r>
            <a:endParaRPr b="1" sz="1400">
              <a:solidFill>
                <a:schemeClr val="dk2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</a:pPr>
            <a:r>
              <a:rPr b="1" lang="en-GB" sz="1400">
                <a:solidFill>
                  <a:schemeClr val="dk2"/>
                </a:solidFill>
              </a:rPr>
              <a:t>Captain America (Steve Rogers)</a:t>
            </a:r>
            <a:endParaRPr b="1" sz="1400"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lphaLcPeriod"/>
            </a:pPr>
            <a:r>
              <a:rPr b="1" lang="en-GB" sz="1400">
                <a:solidFill>
                  <a:schemeClr val="dk2"/>
                </a:solidFill>
              </a:rPr>
              <a:t>Highest Eigen-Vector</a:t>
            </a:r>
            <a:endParaRPr b="1" sz="1400"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lphaLcPeriod"/>
            </a:pPr>
            <a:r>
              <a:rPr b="1" lang="en-GB" sz="1400">
                <a:solidFill>
                  <a:schemeClr val="dk2"/>
                </a:solidFill>
              </a:rPr>
              <a:t>Originally introduced in 1941</a:t>
            </a:r>
            <a:endParaRPr b="1" sz="1400"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lphaLcPeriod"/>
            </a:pPr>
            <a:r>
              <a:rPr b="1" lang="en-GB" sz="1400">
                <a:solidFill>
                  <a:schemeClr val="dk2"/>
                </a:solidFill>
              </a:rPr>
              <a:t>Member of US Army (WW1), Stark Labs (Serum Introduction), Avengers, Shield, Team Cap(Sokovia Accords)</a:t>
            </a:r>
            <a:endParaRPr b="1" sz="14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</p:txBody>
      </p:sp>
      <p:pic>
        <p:nvPicPr>
          <p:cNvPr id="288" name="Google Shape;2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9575" y="868100"/>
            <a:ext cx="3782025" cy="158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07575" cy="481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Gephi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 txBox="1"/>
          <p:nvPr>
            <p:ph idx="1" type="body"/>
          </p:nvPr>
        </p:nvSpPr>
        <p:spPr>
          <a:xfrm>
            <a:off x="729450" y="2078875"/>
            <a:ext cx="7688700" cy="27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000000"/>
                </a:solidFill>
              </a:rPr>
              <a:t>Gephi is a robust, open-source visualization and exploration platform for scientists and data analysts. It is a powerful, and impressive manipulation tools to enable users to interact with all kinds of graphs, manipulate the shape, structures, and colors with ease.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000000"/>
                </a:solidFill>
              </a:rPr>
              <a:t>It has a wide range of applications which include link analysis, exploratory data analysis, social network analysis, biological network analysis, and poster creation. Gephi is a complementary software to traditional statistics built to offer visual thinking with ergonomic and interactive interfaces to facilitate reasoning. Some of its main features include dynamic filtering, real-time visualization, input/output, create cartography, layout, and data table &amp; editions.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Visualisation tool : Gephi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endParaRPr/>
          </a:p>
        </p:txBody>
      </p:sp>
      <p:sp>
        <p:nvSpPr>
          <p:cNvPr id="160" name="Google Shape;160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Real-time visualization.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Layout.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Metrics.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Network over time.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Create cartography.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Dynamic filtering.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Data table and edition.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Shortest path.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3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	</a:t>
            </a:r>
            <a:endParaRPr/>
          </a:p>
        </p:txBody>
      </p:sp>
      <p:sp>
        <p:nvSpPr>
          <p:cNvPr id="166" name="Google Shape;166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GB" sz="1400">
                <a:solidFill>
                  <a:schemeClr val="dk2"/>
                </a:solidFill>
              </a:rPr>
              <a:t>Social collaboration network of characters in the Marvel Universe.</a:t>
            </a:r>
            <a:endParaRPr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GB" sz="1400">
                <a:solidFill>
                  <a:schemeClr val="dk2"/>
                </a:solidFill>
              </a:rPr>
              <a:t>Data from the Marvel Chronology Project</a:t>
            </a:r>
            <a:endParaRPr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GB" sz="1400">
                <a:solidFill>
                  <a:schemeClr val="dk2"/>
                </a:solidFill>
              </a:rPr>
              <a:t>Nodes - Marvel Characters ( 10450)</a:t>
            </a:r>
            <a:endParaRPr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GB" sz="1400">
                <a:solidFill>
                  <a:schemeClr val="dk2"/>
                </a:solidFill>
              </a:rPr>
              <a:t>Undirected graph</a:t>
            </a:r>
            <a:endParaRPr sz="14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GB" sz="1400">
                <a:solidFill>
                  <a:schemeClr val="dk2"/>
                </a:solidFill>
              </a:rPr>
              <a:t>Not Weighted graph</a:t>
            </a:r>
            <a:endParaRPr sz="1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1"/>
          <p:cNvSpPr txBox="1"/>
          <p:nvPr>
            <p:ph type="title"/>
          </p:nvPr>
        </p:nvSpPr>
        <p:spPr>
          <a:xfrm>
            <a:off x="730000" y="1318650"/>
            <a:ext cx="2861400" cy="26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After importing the file into gephi.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1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pic>
        <p:nvPicPr>
          <p:cNvPr descr="offset_comp_457517_edited2.jpg" id="173" name="Google Shape;173;p21"/>
          <p:cNvPicPr preferRelativeResize="0"/>
          <p:nvPr/>
        </p:nvPicPr>
        <p:blipFill rotWithShape="1">
          <a:blip r:embed="rId3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id="174" name="Google Shape;17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3550" y="1144900"/>
            <a:ext cx="4902866" cy="367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Statistics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2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81" name="Google Shape;181;p22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2" name="Google Shape;182;p22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83" name="Google Shape;183;p22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4" name="Google Shape;184;p2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85" name="Google Shape;185;p22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graphicFrame>
        <p:nvGraphicFramePr>
          <p:cNvPr id="186" name="Google Shape;186;p22"/>
          <p:cNvGraphicFramePr/>
          <p:nvPr/>
        </p:nvGraphicFramePr>
        <p:xfrm>
          <a:off x="952500" y="2226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{7C5BB556-AE61-4102-B429-15B55D4B5513}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Average Degree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34.027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Average Weighted Degree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85.092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Number of Communities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Modularity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0.89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/>
          <p:nvPr>
            <p:ph type="title"/>
          </p:nvPr>
        </p:nvSpPr>
        <p:spPr>
          <a:xfrm>
            <a:off x="729450" y="1208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Degree Centrality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93" name="Google Shape;193;p23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4" name="Google Shape;194;p23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95" name="Google Shape;195;p23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6" name="Google Shape;196;p23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97" name="Google Shape;197;p23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graphicFrame>
        <p:nvGraphicFramePr>
          <p:cNvPr id="198" name="Google Shape;198;p23"/>
          <p:cNvGraphicFramePr/>
          <p:nvPr/>
        </p:nvGraphicFramePr>
        <p:xfrm>
          <a:off x="859050" y="1853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{7C5BB556-AE61-4102-B429-15B55D4B5513}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Label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Degree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Iron Man / Tony Stark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2189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Logan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1984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Captain America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1896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Scarlet Witch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1883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Vision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1765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Invisible Women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1750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Spider-Man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1730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/>
          <p:nvPr>
            <p:ph type="title"/>
          </p:nvPr>
        </p:nvSpPr>
        <p:spPr>
          <a:xfrm>
            <a:off x="727650" y="23991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Degree Centrality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4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05" name="Google Shape;205;p24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6" name="Google Shape;206;p24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07" name="Google Shape;207;p24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8" name="Google Shape;208;p24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09" name="Google Shape;209;p24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10" name="Google Shape;210;p24"/>
          <p:cNvPicPr preferRelativeResize="0"/>
          <p:nvPr/>
        </p:nvPicPr>
        <p:blipFill rotWithShape="1">
          <a:blip r:embed="rId3">
            <a:alphaModFix/>
          </a:blip>
          <a:srcRect b="33796" l="30321" r="6483" t="0"/>
          <a:stretch/>
        </p:blipFill>
        <p:spPr>
          <a:xfrm>
            <a:off x="4020000" y="1208475"/>
            <a:ext cx="4333875" cy="340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5"/>
          <p:cNvSpPr txBox="1"/>
          <p:nvPr>
            <p:ph type="title"/>
          </p:nvPr>
        </p:nvSpPr>
        <p:spPr>
          <a:xfrm>
            <a:off x="729450" y="1208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Betweenness</a:t>
            </a:r>
            <a:r>
              <a:rPr lang="en-GB"/>
              <a:t> Centrality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5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17" name="Google Shape;217;p25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8" name="Google Shape;218;p25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19" name="Google Shape;219;p25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graphicFrame>
        <p:nvGraphicFramePr>
          <p:cNvPr id="222" name="Google Shape;222;p25"/>
          <p:cNvGraphicFramePr/>
          <p:nvPr/>
        </p:nvGraphicFramePr>
        <p:xfrm>
          <a:off x="859050" y="1853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{7C5BB556-AE61-4102-B429-15B55D4B5513}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Label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Degree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Iron Man / Tony Stark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3851700.4936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Logan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3621196.4074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Invisible Women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3107471.5227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Spider-Man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2701712.0705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Dr. Stranger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2665746.2420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Scarlet Witch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2239639.9198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Agent Fury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2220485.1912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